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315" r:id="rId3"/>
    <p:sldId id="258" r:id="rId4"/>
    <p:sldId id="259" r:id="rId5"/>
    <p:sldId id="260" r:id="rId6"/>
    <p:sldId id="304" r:id="rId7"/>
    <p:sldId id="326" r:id="rId8"/>
    <p:sldId id="261" r:id="rId9"/>
    <p:sldId id="307" r:id="rId10"/>
    <p:sldId id="263" r:id="rId11"/>
    <p:sldId id="310" r:id="rId12"/>
    <p:sldId id="311" r:id="rId13"/>
    <p:sldId id="317" r:id="rId14"/>
    <p:sldId id="318" r:id="rId15"/>
    <p:sldId id="320" r:id="rId16"/>
    <p:sldId id="325" r:id="rId17"/>
    <p:sldId id="321" r:id="rId18"/>
    <p:sldId id="323" r:id="rId19"/>
    <p:sldId id="324" r:id="rId20"/>
    <p:sldId id="316" r:id="rId21"/>
    <p:sldId id="266" r:id="rId22"/>
  </p:sldIdLst>
  <p:sldSz cx="9144000" cy="5143500" type="screen16x9"/>
  <p:notesSz cx="6858000" cy="9144000"/>
  <p:embeddedFontLst>
    <p:embeddedFont>
      <p:font typeface="Barlow Semi Condensed" panose="020B0604020202020204" charset="0"/>
      <p:regular r:id="rId24"/>
      <p:bold r:id="rId25"/>
      <p:italic r:id="rId26"/>
      <p:boldItalic r:id="rId27"/>
    </p:embeddedFont>
    <p:embeddedFont>
      <p:font typeface="Barlow Semi Condensed Medium" panose="020B060402020202020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Fjalla One" panose="020B0604020202020204" charset="0"/>
      <p:regular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B42996-A0AF-48D6-9098-B78AB010F776}">
  <a:tblStyle styleId="{CDB42996-A0AF-48D6-9098-B78AB010F7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440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04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95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9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90210" y="877300"/>
            <a:ext cx="3422610" cy="3977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</a:rPr>
              <a:t>BÁO CÁO</a:t>
            </a:r>
            <a:br>
              <a:rPr lang="en-US" sz="6000" dirty="0">
                <a:solidFill>
                  <a:schemeClr val="dk2"/>
                </a:solidFill>
              </a:rPr>
            </a:br>
            <a:r>
              <a:rPr lang="en-US" sz="6000" dirty="0"/>
              <a:t>TTCM</a:t>
            </a:r>
            <a:br>
              <a:rPr lang="en-US" sz="5000" dirty="0">
                <a:solidFill>
                  <a:schemeClr val="dk2"/>
                </a:solidFill>
              </a:rPr>
            </a:br>
            <a:br>
              <a:rPr lang="en-US" sz="5000" dirty="0">
                <a:solidFill>
                  <a:schemeClr val="dk2"/>
                </a:solidFill>
              </a:rPr>
            </a:b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2349117" y="416312"/>
            <a:ext cx="3917868" cy="494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grpSp>
        <p:nvGrpSpPr>
          <p:cNvPr id="2261" name="Google Shape;2261;p42"/>
          <p:cNvGrpSpPr/>
          <p:nvPr/>
        </p:nvGrpSpPr>
        <p:grpSpPr>
          <a:xfrm>
            <a:off x="1823475" y="499090"/>
            <a:ext cx="527800" cy="411938"/>
            <a:chOff x="1487200" y="4993750"/>
            <a:chExt cx="483125" cy="483125"/>
          </a:xfrm>
          <a:solidFill>
            <a:schemeClr val="accent1"/>
          </a:solidFill>
        </p:grpSpPr>
        <p:sp>
          <p:nvSpPr>
            <p:cNvPr id="2262" name="Google Shape;2262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4" name="Google Shape;2241;p42"/>
          <p:cNvSpPr txBox="1">
            <a:spLocks/>
          </p:cNvSpPr>
          <p:nvPr/>
        </p:nvSpPr>
        <p:spPr>
          <a:xfrm>
            <a:off x="1282920" y="1144975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vi-VN" dirty="0">
                <a:latin typeface="+mj-lt"/>
                <a:cs typeface="FreesiaUPC" panose="020B0502040204020203" pitchFamily="34" charset="-34"/>
              </a:rPr>
              <a:t>Quản lý các món nước</a:t>
            </a:r>
            <a:endParaRPr lang="vi-VN" sz="2000" dirty="0">
              <a:latin typeface="+mj-lt"/>
              <a:cs typeface="FreesiaUPC" panose="020B05020402040202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22A7F-09DD-4016-A481-15CDBF2B1023}"/>
              </a:ext>
            </a:extLst>
          </p:cNvPr>
          <p:cNvSpPr txBox="1"/>
          <p:nvPr/>
        </p:nvSpPr>
        <p:spPr>
          <a:xfrm>
            <a:off x="1282920" y="17908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800" dirty="0">
                <a:latin typeface="+mj-lt"/>
                <a:cs typeface="FreesiaUPC" panose="020B0502040204020203" pitchFamily="34" charset="-34"/>
              </a:rPr>
              <a:t>Quản lý các món nước</a:t>
            </a:r>
          </a:p>
        </p:txBody>
      </p:sp>
      <p:sp>
        <p:nvSpPr>
          <p:cNvPr id="10" name="Google Shape;2241;p42">
            <a:extLst>
              <a:ext uri="{FF2B5EF4-FFF2-40B4-BE49-F238E27FC236}">
                <a16:creationId xmlns:a16="http://schemas.microsoft.com/office/drawing/2014/main" id="{E68F8FE2-85BC-416A-A32B-E6BD2E282BFF}"/>
              </a:ext>
            </a:extLst>
          </p:cNvPr>
          <p:cNvSpPr txBox="1">
            <a:spLocks/>
          </p:cNvSpPr>
          <p:nvPr/>
        </p:nvSpPr>
        <p:spPr>
          <a:xfrm>
            <a:off x="1282920" y="2198168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241;p42">
            <a:extLst>
              <a:ext uri="{FF2B5EF4-FFF2-40B4-BE49-F238E27FC236}">
                <a16:creationId xmlns:a16="http://schemas.microsoft.com/office/drawing/2014/main" id="{3EB19B7F-0774-4D17-AE79-224B909CC413}"/>
              </a:ext>
            </a:extLst>
          </p:cNvPr>
          <p:cNvSpPr txBox="1">
            <a:spLocks/>
          </p:cNvSpPr>
          <p:nvPr/>
        </p:nvSpPr>
        <p:spPr>
          <a:xfrm>
            <a:off x="1282920" y="2668868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241;p42">
            <a:extLst>
              <a:ext uri="{FF2B5EF4-FFF2-40B4-BE49-F238E27FC236}">
                <a16:creationId xmlns:a16="http://schemas.microsoft.com/office/drawing/2014/main" id="{BFF437A9-30A9-42B4-B713-D056F22AE4D2}"/>
              </a:ext>
            </a:extLst>
          </p:cNvPr>
          <p:cNvSpPr txBox="1">
            <a:spLocks/>
          </p:cNvSpPr>
          <p:nvPr/>
        </p:nvSpPr>
        <p:spPr>
          <a:xfrm>
            <a:off x="1282920" y="3170864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vi-VN" dirty="0">
                <a:latin typeface="+mj-lt"/>
              </a:rPr>
              <a:t>Quản lý hóa đơn</a:t>
            </a:r>
            <a:endParaRPr lang="vi-VN" sz="2000" dirty="0">
              <a:latin typeface="+mj-lt"/>
              <a:cs typeface="FreesiaUPC" panose="020B0502040204020203" pitchFamily="34" charset="-34"/>
            </a:endParaRPr>
          </a:p>
        </p:txBody>
      </p:sp>
      <p:sp>
        <p:nvSpPr>
          <p:cNvPr id="13" name="Google Shape;2241;p42">
            <a:extLst>
              <a:ext uri="{FF2B5EF4-FFF2-40B4-BE49-F238E27FC236}">
                <a16:creationId xmlns:a16="http://schemas.microsoft.com/office/drawing/2014/main" id="{A548465A-C721-4195-921E-BF30B1CA9206}"/>
              </a:ext>
            </a:extLst>
          </p:cNvPr>
          <p:cNvSpPr txBox="1">
            <a:spLocks/>
          </p:cNvSpPr>
          <p:nvPr/>
        </p:nvSpPr>
        <p:spPr>
          <a:xfrm>
            <a:off x="1282920" y="3697736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542478"/>
            <a:ext cx="7828155" cy="988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G</a:t>
            </a:r>
            <a:r>
              <a:rPr lang="en" b="1" dirty="0">
                <a:latin typeface="+mj-lt"/>
              </a:rPr>
              <a:t>IAO DIỆN CHƯƠNG TRÌNH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7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239" y="408877"/>
            <a:ext cx="6467707" cy="572429"/>
          </a:xfrm>
        </p:spPr>
        <p:txBody>
          <a:bodyPr/>
          <a:lstStyle/>
          <a:p>
            <a:r>
              <a:rPr lang="en-US" sz="2000" dirty="0" err="1">
                <a:latin typeface="+mn-lt"/>
              </a:rPr>
              <a:t>Giao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đăng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nhập</a:t>
            </a:r>
            <a:endParaRPr lang="en-US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86468" y="869795"/>
            <a:ext cx="6958361" cy="72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endParaRPr lang="en-US" sz="2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E5D0D-B101-4D1C-862B-BA91CFAA58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2" y="985837"/>
            <a:ext cx="59721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Giao </a:t>
            </a:r>
            <a:r>
              <a:rPr lang="en-US" sz="2000" dirty="0" err="1">
                <a:latin typeface="+mn-lt"/>
              </a:rPr>
              <a:t>diện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quản</a:t>
            </a:r>
            <a:r>
              <a:rPr lang="en-US" sz="2000" dirty="0">
                <a:latin typeface="+mn-lt"/>
              </a:rPr>
              <a:t> trị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9B9F3-F501-44B4-8FB1-8869DC0E97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2" y="877887"/>
            <a:ext cx="5972175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9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Giao </a:t>
            </a:r>
            <a:r>
              <a:rPr lang="en-US" sz="2000" dirty="0" err="1">
                <a:latin typeface="+mj-lt"/>
              </a:rPr>
              <a:t>diện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đặt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bàn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̀ them </a:t>
            </a:r>
            <a:r>
              <a:rPr lang="en-US" sz="2000" dirty="0" err="1">
                <a:latin typeface="+mj-lt"/>
              </a:rPr>
              <a:t>món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69A85-C0F6-45DB-A332-FAA430BF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75" y="759774"/>
            <a:ext cx="7170822" cy="423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F22AA-8445-4D49-8F5E-BB516AC7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2" y="1366837"/>
            <a:ext cx="54387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>
                <a:latin typeface="+mj-lt"/>
              </a:rPr>
              <a:t>Giao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diện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toán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10" y="911028"/>
            <a:ext cx="3468430" cy="4011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B4AB25-E1DB-4EF8-A359-350564EB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50" y="911028"/>
            <a:ext cx="7136445" cy="396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69E91-0CB5-4056-BF29-DEE2D56A2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53" y="976277"/>
            <a:ext cx="6806436" cy="38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8BCE-FC33-4C54-8957-1B7F3A40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Giao </a:t>
            </a:r>
            <a:r>
              <a:rPr lang="en-US" sz="2800" dirty="0" err="1">
                <a:latin typeface="+mj-lt"/>
              </a:rPr>
              <a:t>diện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quản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ly</a:t>
            </a:r>
            <a:r>
              <a:rPr lang="en-US" sz="2800" dirty="0">
                <a:latin typeface="+mj-lt"/>
              </a:rPr>
              <a:t>́ </a:t>
            </a:r>
            <a:r>
              <a:rPr lang="en-US" sz="2800" dirty="0" err="1">
                <a:latin typeface="+mj-lt"/>
              </a:rPr>
              <a:t>tài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khoản</a:t>
            </a:r>
            <a:r>
              <a:rPr lang="en-US" sz="2800" dirty="0">
                <a:latin typeface="+mj-lt"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ABF44-FAD2-4304-95C2-43D5B35A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80" y="1180656"/>
            <a:ext cx="6682683" cy="367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E5A95-1EBF-4896-A797-F6246269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77" y="1656919"/>
            <a:ext cx="4620128" cy="2619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92756F-88E4-447E-9070-959AF91DB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77" y="1808174"/>
            <a:ext cx="4530750" cy="249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8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Giao </a:t>
            </a:r>
            <a:r>
              <a:rPr lang="en-US" sz="2000" dirty="0" err="1">
                <a:latin typeface="+mj-lt"/>
              </a:rPr>
              <a:t>diện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thống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kê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doanh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C5A75-AE0E-419C-8090-4D2B34F9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835400"/>
            <a:ext cx="6292086" cy="40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79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B52C-0F94-48C0-8C59-8FD2A5D4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474" y="338328"/>
            <a:ext cx="6392375" cy="572700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Giao </a:t>
            </a:r>
            <a:r>
              <a:rPr lang="en-US" sz="2800" dirty="0" err="1">
                <a:latin typeface="+mj-lt"/>
              </a:rPr>
              <a:t>diện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thống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kê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hóa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bán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hàng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3EF68-D43F-4EF6-B2B2-C8C84D33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70" y="1072530"/>
            <a:ext cx="6717059" cy="35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F255-7C28-4179-9DD2-2806B68F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Phân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quyền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9EADF-E1CB-4FD2-BBD3-7D5B25F2B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5" y="1134406"/>
            <a:ext cx="7301451" cy="3726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09675-EC23-4FF9-AAC4-7F5275E1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5" y="1061214"/>
            <a:ext cx="7398062" cy="3799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E81E0-72D5-48C8-9189-81B531F9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25" y="1134406"/>
            <a:ext cx="7398062" cy="38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51" y="490654"/>
            <a:ext cx="6831981" cy="661496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ĐỀ TÀI</a:t>
            </a:r>
            <a:r>
              <a:rPr lang="en-US" dirty="0">
                <a:latin typeface="+mj-lt"/>
              </a:rPr>
              <a:t>: </a:t>
            </a:r>
            <a:r>
              <a:rPr lang="en-US" sz="3200" b="1" dirty="0">
                <a:latin typeface="+mj-lt"/>
              </a:rPr>
              <a:t>QUẢN LÝ QUÁN CAFE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638" y="1152150"/>
            <a:ext cx="7959512" cy="3122484"/>
          </a:xfrm>
        </p:spPr>
        <p:txBody>
          <a:bodyPr/>
          <a:lstStyle/>
          <a:p>
            <a:pPr marL="152400" indent="0">
              <a:buNone/>
            </a:pPr>
            <a:r>
              <a:rPr lang="en-US" sz="3200" b="1" u="sng" dirty="0">
                <a:latin typeface="+mj-lt"/>
              </a:rPr>
              <a:t>GV HƯỚNG DẪN</a:t>
            </a:r>
            <a:r>
              <a:rPr lang="en-US" sz="3200" dirty="0">
                <a:latin typeface="+mj-lt"/>
              </a:rPr>
              <a:t>: </a:t>
            </a:r>
            <a:r>
              <a:rPr lang="en-US" sz="2800" dirty="0">
                <a:latin typeface="+mj-lt"/>
              </a:rPr>
              <a:t>TH.S NGUYỄN LÊ MINH</a:t>
            </a:r>
          </a:p>
          <a:p>
            <a:pPr marL="152400" indent="0">
              <a:buNone/>
            </a:pPr>
            <a:endParaRPr lang="en-US" sz="2800" dirty="0">
              <a:latin typeface="+mj-lt"/>
            </a:endParaRPr>
          </a:p>
          <a:p>
            <a:pPr marL="152400" indent="0">
              <a:buNone/>
            </a:pPr>
            <a:r>
              <a:rPr lang="en-US" sz="2800" b="1" dirty="0">
                <a:latin typeface="+mj-lt"/>
              </a:rPr>
              <a:t>SV THỰC HIỆN: </a:t>
            </a:r>
            <a:r>
              <a:rPr lang="en-US" sz="2800" dirty="0">
                <a:latin typeface="+mj-lt"/>
              </a:rPr>
              <a:t>TRẦN DUY PHÚC</a:t>
            </a:r>
          </a:p>
          <a:p>
            <a:pPr marL="152400" indent="0">
              <a:buNone/>
            </a:pPr>
            <a:r>
              <a:rPr lang="en-US" sz="2800" dirty="0">
                <a:latin typeface="+mj-lt"/>
              </a:rPr>
              <a:t>	</a:t>
            </a:r>
            <a:r>
              <a:rPr lang="en-US" sz="2800" b="1" dirty="0">
                <a:latin typeface="+mj-lt"/>
              </a:rPr>
              <a:t>    LỚP: </a:t>
            </a:r>
            <a:r>
              <a:rPr lang="en-US" sz="2800" dirty="0">
                <a:latin typeface="+mj-lt"/>
              </a:rPr>
              <a:t>CQ.CNTT.59</a:t>
            </a:r>
          </a:p>
          <a:p>
            <a:pPr marL="152400" indent="0">
              <a:buNone/>
            </a:pPr>
            <a:r>
              <a:rPr lang="en-US" sz="2800" dirty="0">
                <a:latin typeface="+mj-lt"/>
              </a:rPr>
              <a:t>	   </a:t>
            </a:r>
            <a:r>
              <a:rPr lang="en-US" sz="2800" b="1" dirty="0">
                <a:latin typeface="+mj-lt"/>
              </a:rPr>
              <a:t>KHÓA: </a:t>
            </a:r>
            <a:r>
              <a:rPr lang="en-US" sz="2800" dirty="0">
                <a:latin typeface="+mj-lt"/>
              </a:rPr>
              <a:t>59</a:t>
            </a:r>
          </a:p>
          <a:p>
            <a:pPr marL="1524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7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542478"/>
            <a:ext cx="7828155" cy="988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DEMO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0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THANKS FOR WATCHING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125951" y="1510458"/>
            <a:ext cx="4299052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45135" y="1367676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162050"/>
            <a:ext cx="635100" cy="764025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001837"/>
            <a:ext cx="635100" cy="781145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994598" y="356616"/>
            <a:ext cx="2856735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7" y="429768"/>
            <a:ext cx="2963213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LÍ DO CHỌN ĐỀ TÀI</a:t>
            </a:r>
            <a:endParaRPr sz="2000" b="1"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23466" y="1467216"/>
            <a:ext cx="3010927" cy="494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MÔ TẢ HỆ THỐNG</a:t>
            </a:r>
            <a:endParaRPr sz="2000" b="1"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7" y="2274483"/>
            <a:ext cx="2970186" cy="497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CHỨC NĂNG CHƯƠNG TRÌNH</a:t>
            </a:r>
            <a:endParaRPr sz="2000" b="1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111840"/>
            <a:ext cx="2864358" cy="43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GIAO DIỆN CHƯƠNG TRÌNH</a:t>
            </a:r>
            <a:endParaRPr sz="2000" b="1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2"/>
                </a:solidFill>
              </a:rPr>
              <a:t>1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5" y="1467216"/>
            <a:ext cx="481619" cy="4252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2"/>
                </a:solidFill>
              </a:rPr>
              <a:t>2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246545"/>
            <a:ext cx="457200" cy="552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2"/>
                </a:solidFill>
              </a:rPr>
              <a:t>3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095084"/>
            <a:ext cx="457200" cy="456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</a:rPr>
              <a:t>4</a:t>
            </a:r>
            <a:endParaRPr sz="2400" dirty="0">
              <a:solidFill>
                <a:schemeClr val="bg2"/>
              </a:solidFill>
            </a:endParaRPr>
          </a:p>
        </p:txBody>
      </p:sp>
      <p:grpSp>
        <p:nvGrpSpPr>
          <p:cNvPr id="260" name="Google Shape;2130;p37"/>
          <p:cNvGrpSpPr/>
          <p:nvPr/>
        </p:nvGrpSpPr>
        <p:grpSpPr>
          <a:xfrm>
            <a:off x="731647" y="3912170"/>
            <a:ext cx="648588" cy="778775"/>
            <a:chOff x="731647" y="3806675"/>
            <a:chExt cx="635100" cy="734704"/>
          </a:xfrm>
        </p:grpSpPr>
        <p:grpSp>
          <p:nvGrpSpPr>
            <p:cNvPr id="26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66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63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4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5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68" name="Google Shape;2150;p37"/>
          <p:cNvSpPr txBox="1">
            <a:spLocks/>
          </p:cNvSpPr>
          <p:nvPr/>
        </p:nvSpPr>
        <p:spPr>
          <a:xfrm>
            <a:off x="745136" y="3995967"/>
            <a:ext cx="642790" cy="5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400" b="1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269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58219" y="4044872"/>
            <a:ext cx="2615100" cy="43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DEMO</a:t>
            </a:r>
            <a:endParaRPr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" grpId="0" build="p"/>
      <p:bldP spid="2141" grpId="0" build="p"/>
      <p:bldP spid="2143" grpId="0" build="p"/>
      <p:bldP spid="2145" grpId="0" build="p"/>
      <p:bldP spid="2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231136"/>
            <a:ext cx="782815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LÍ DO CHỌN ĐỀ TÀI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150;p37"/>
          <p:cNvSpPr txBox="1">
            <a:spLocks noGrp="1"/>
          </p:cNvSpPr>
          <p:nvPr>
            <p:ph type="subTitle" idx="1"/>
          </p:nvPr>
        </p:nvSpPr>
        <p:spPr>
          <a:xfrm>
            <a:off x="1092821" y="661639"/>
            <a:ext cx="7069872" cy="3263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/>
              <a:t>Hiện</a:t>
            </a:r>
            <a:r>
              <a:rPr lang="en-US" sz="2400" dirty="0"/>
              <a:t> nay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kỷ</a:t>
            </a:r>
            <a:r>
              <a:rPr lang="en-US" sz="2400" dirty="0"/>
              <a:t> 21 </a:t>
            </a:r>
            <a:r>
              <a:rPr lang="en-US" sz="2400" dirty="0" err="1"/>
              <a:t>là</a:t>
            </a:r>
            <a:r>
              <a:rPr lang="en-US" sz="2400" dirty="0"/>
              <a:t> ‘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đại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4.0’,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ngành</a:t>
            </a:r>
            <a:r>
              <a:rPr lang="en-US" sz="2400" dirty="0"/>
              <a:t> </a:t>
            </a:r>
            <a:r>
              <a:rPr lang="en-US" sz="2400" dirty="0" err="1"/>
              <a:t>đều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phục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 cafe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ngoại</a:t>
            </a:r>
            <a:r>
              <a:rPr lang="en-US" sz="2400" dirty="0"/>
              <a:t> </a:t>
            </a:r>
            <a:r>
              <a:rPr lang="en-US" sz="2400" dirty="0" err="1"/>
              <a:t>lệ</a:t>
            </a:r>
            <a:r>
              <a:rPr lang="en-US" sz="2400" dirty="0"/>
              <a:t>.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 cafe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(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bàn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món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, …).</a:t>
            </a:r>
          </a:p>
          <a:p>
            <a:pPr lvl="0" algn="just"/>
            <a:endParaRPr sz="200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4" y="2231135"/>
            <a:ext cx="7753814" cy="15602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MÔ TẢ HỆ THỐNG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D7C1-C9CE-4E91-8CD1-22701B2A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6436C2-A582-4806-9767-890C566F285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424882" y="130629"/>
            <a:ext cx="6294235" cy="1137181"/>
          </a:xfrm>
        </p:spPr>
        <p:txBody>
          <a:bodyPr/>
          <a:lstStyle/>
          <a:p>
            <a:r>
              <a:rPr lang="en-US" sz="4400" dirty="0" err="1">
                <a:latin typeface="+mj-lt"/>
              </a:rPr>
              <a:t>Các</a:t>
            </a:r>
            <a:r>
              <a:rPr lang="en-US" sz="4400" dirty="0">
                <a:latin typeface="+mj-lt"/>
              </a:rPr>
              <a:t> </a:t>
            </a:r>
            <a:r>
              <a:rPr lang="en-US" sz="4400" dirty="0" err="1">
                <a:latin typeface="+mj-lt"/>
              </a:rPr>
              <a:t>công</a:t>
            </a:r>
            <a:r>
              <a:rPr lang="en-US" sz="4400" dirty="0">
                <a:latin typeface="+mj-lt"/>
              </a:rPr>
              <a:t> </a:t>
            </a:r>
            <a:r>
              <a:rPr lang="en-US" sz="4400" dirty="0" err="1">
                <a:latin typeface="+mj-lt"/>
              </a:rPr>
              <a:t>nghê</a:t>
            </a:r>
            <a:r>
              <a:rPr lang="en-US" sz="4400" dirty="0">
                <a:latin typeface="+mj-lt"/>
              </a:rPr>
              <a:t>̣ </a:t>
            </a:r>
            <a:r>
              <a:rPr lang="en-US" sz="4400" dirty="0" err="1">
                <a:latin typeface="+mj-lt"/>
              </a:rPr>
              <a:t>sư</a:t>
            </a:r>
            <a:r>
              <a:rPr lang="en-US" sz="4400" dirty="0">
                <a:latin typeface="+mj-lt"/>
              </a:rPr>
              <a:t>̉ </a:t>
            </a:r>
            <a:r>
              <a:rPr lang="en-US" sz="4400" dirty="0" err="1">
                <a:latin typeface="+mj-lt"/>
              </a:rPr>
              <a:t>dụng</a:t>
            </a:r>
            <a:endParaRPr lang="en-US" sz="4400" dirty="0">
              <a:latin typeface="+mj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E4BEDFD-1DCF-456E-8750-C9A379271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ải Visual Studio 2019 Full Crack + Key Active Vĩnh Viễn">
            <a:extLst>
              <a:ext uri="{FF2B5EF4-FFF2-40B4-BE49-F238E27FC236}">
                <a16:creationId xmlns:a16="http://schemas.microsoft.com/office/drawing/2014/main" id="{0476FC01-2EB2-4C84-BD94-5CCB0E750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68" y="1443698"/>
            <a:ext cx="2353475" cy="1277791"/>
          </a:xfrm>
          <a:prstGeom prst="rect">
            <a:avLst/>
          </a:prstGeom>
          <a:noFill/>
        </p:spPr>
      </p:pic>
      <p:pic>
        <p:nvPicPr>
          <p:cNvPr id="2050" name="Picture 2" descr="Guna Gradient Button - Guna.UI Framework | C#, VB.NET WinForms - YouTube">
            <a:extLst>
              <a:ext uri="{FF2B5EF4-FFF2-40B4-BE49-F238E27FC236}">
                <a16:creationId xmlns:a16="http://schemas.microsoft.com/office/drawing/2014/main" id="{A8D5F8AD-0F92-4E46-84F5-7CAED673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79" y="1256984"/>
            <a:ext cx="3410094" cy="1845850"/>
          </a:xfrm>
          <a:prstGeom prst="rect">
            <a:avLst/>
          </a:prstGeom>
          <a:noFill/>
        </p:spPr>
      </p:pic>
      <p:pic>
        <p:nvPicPr>
          <p:cNvPr id="3074" name="Picture 2" descr="Cài Đặt Và Cấu Hình Microsoft SQL Server 2014 Express — STDIO">
            <a:extLst>
              <a:ext uri="{FF2B5EF4-FFF2-40B4-BE49-F238E27FC236}">
                <a16:creationId xmlns:a16="http://schemas.microsoft.com/office/drawing/2014/main" id="{D2C6F587-0BAE-4ECC-987A-025A9054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82" y="3167151"/>
            <a:ext cx="2353475" cy="1137182"/>
          </a:xfrm>
          <a:prstGeom prst="rect">
            <a:avLst/>
          </a:prstGeom>
          <a:noFill/>
        </p:spPr>
      </p:pic>
      <p:pic>
        <p:nvPicPr>
          <p:cNvPr id="4098" name="Picture 2" descr="10 sách lập trình C# siêu chất cho Developer – Fasttrack SE - Trung tâm đào  đạo lập trình viên chuyên nghiệp">
            <a:extLst>
              <a:ext uri="{FF2B5EF4-FFF2-40B4-BE49-F238E27FC236}">
                <a16:creationId xmlns:a16="http://schemas.microsoft.com/office/drawing/2014/main" id="{DBE03E89-4E25-4EC6-A636-4E52DD109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30" y="3248873"/>
            <a:ext cx="1787549" cy="16345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932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" name="Google Shape;2191;p40"/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375318" y="462994"/>
            <a:ext cx="6668429" cy="1343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err="1">
                <a:solidFill>
                  <a:schemeClr val="bg2"/>
                </a:solidFill>
                <a:latin typeface="+mj-lt"/>
              </a:rPr>
              <a:t>Quản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lý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nhập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các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làm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việc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trong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quán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cafe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vào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hệ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về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bill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gồm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vê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̀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đô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̀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uống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bàn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gia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́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tiền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sô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́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lượng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về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gồm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mã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ngày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sinh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sô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́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điện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thoại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địa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chỉ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đăng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nhập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mật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khẩu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(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nếu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).</a:t>
            </a:r>
          </a:p>
          <a:p>
            <a:pPr lvl="0"/>
            <a:endParaRPr sz="1600" dirty="0"/>
          </a:p>
        </p:txBody>
      </p:sp>
      <p:grpSp>
        <p:nvGrpSpPr>
          <p:cNvPr id="2212" name="Google Shape;2212;p40"/>
          <p:cNvGrpSpPr/>
          <p:nvPr/>
        </p:nvGrpSpPr>
        <p:grpSpPr>
          <a:xfrm>
            <a:off x="821386" y="671459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69776" y="1893625"/>
            <a:ext cx="6534614" cy="1198979"/>
          </a:xfrm>
        </p:spPr>
        <p:txBody>
          <a:bodyPr/>
          <a:lstStyle/>
          <a:p>
            <a:pPr algn="just"/>
            <a:r>
              <a:rPr lang="en-US" sz="1600" dirty="0">
                <a:solidFill>
                  <a:schemeClr val="bg2"/>
                </a:solidFill>
                <a:latin typeface="+mn-lt"/>
              </a:rPr>
              <a:t>Khi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khách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người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sử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dụng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gọi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món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của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nếu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khách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nhu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đặt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bàn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trước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thì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đều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được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nhập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vào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hệ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thanh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toán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khách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.</a:t>
            </a:r>
          </a:p>
          <a:p>
            <a:endParaRPr 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3"/>
          </p:nvPr>
        </p:nvSpPr>
        <p:spPr>
          <a:xfrm>
            <a:off x="1509131" y="3263589"/>
            <a:ext cx="6081132" cy="1054567"/>
          </a:xfrm>
        </p:spPr>
        <p:txBody>
          <a:bodyPr/>
          <a:lstStyle/>
          <a:p>
            <a:pPr algn="just"/>
            <a:r>
              <a:rPr lang="en-US" sz="1600" dirty="0" err="1">
                <a:solidFill>
                  <a:schemeClr val="bg2"/>
                </a:solidFill>
                <a:latin typeface="+mj-lt"/>
              </a:rPr>
              <a:t>Ngoài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ra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cần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thêm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các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như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:</a:t>
            </a:r>
          </a:p>
          <a:p>
            <a:pPr lvl="0" algn="just"/>
            <a:r>
              <a:rPr lang="en-US" sz="1600" dirty="0">
                <a:solidFill>
                  <a:schemeClr val="bg2"/>
                </a:solidFill>
                <a:latin typeface="+mj-lt"/>
              </a:rPr>
              <a:t>-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cứu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món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>
                <a:solidFill>
                  <a:schemeClr val="bg2"/>
                </a:solidFill>
                <a:latin typeface="+mj-lt"/>
              </a:rPr>
              <a:t>nước.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  <a:p>
            <a:pPr lvl="0" algn="just"/>
            <a:r>
              <a:rPr lang="en-US" sz="1600" dirty="0">
                <a:solidFill>
                  <a:schemeClr val="bg2"/>
                </a:solidFill>
                <a:latin typeface="+mj-lt"/>
              </a:rPr>
              <a:t>-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cứu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pPr algn="just"/>
            <a:r>
              <a:rPr lang="en-US" sz="1600" dirty="0" err="1">
                <a:solidFill>
                  <a:schemeClr val="bg2"/>
                </a:solidFill>
                <a:latin typeface="+mj-lt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kê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doanh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ngày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tháng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năm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khoảng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ngày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7" grpId="0" build="p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231136"/>
            <a:ext cx="782815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CHỨC NĂNG CHƯƠNG TRÌNH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685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451</Words>
  <Application>Microsoft Office PowerPoint</Application>
  <PresentationFormat>On-screen Show (16:9)</PresentationFormat>
  <Paragraphs>52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Times New Roman</vt:lpstr>
      <vt:lpstr>Consolas</vt:lpstr>
      <vt:lpstr>Barlow Semi Condensed Medium</vt:lpstr>
      <vt:lpstr>Arial</vt:lpstr>
      <vt:lpstr>Roboto Condensed Light</vt:lpstr>
      <vt:lpstr>Barlow Semi Condensed</vt:lpstr>
      <vt:lpstr>Fjalla One</vt:lpstr>
      <vt:lpstr>Technology Consulting by Slidesgo</vt:lpstr>
      <vt:lpstr>BÁO CÁO TTCM  </vt:lpstr>
      <vt:lpstr>ĐỀ TÀI: QUẢN LÝ QUÁN CAFE</vt:lpstr>
      <vt:lpstr>Contents</vt:lpstr>
      <vt:lpstr>LÍ DO CHỌN ĐỀ TÀI</vt:lpstr>
      <vt:lpstr>PowerPoint Presentation</vt:lpstr>
      <vt:lpstr>MÔ TẢ HỆ THỐNG</vt:lpstr>
      <vt:lpstr>PowerPoint Presentation</vt:lpstr>
      <vt:lpstr>PowerPoint Presentation</vt:lpstr>
      <vt:lpstr>CHỨC NĂNG CHƯƠNG TRÌNH</vt:lpstr>
      <vt:lpstr>PowerPoint Presentation</vt:lpstr>
      <vt:lpstr>GIAO DIỆN CHƯƠNG TRÌNH</vt:lpstr>
      <vt:lpstr>Giao diện đăng nhập</vt:lpstr>
      <vt:lpstr>Giao diện quản trị</vt:lpstr>
      <vt:lpstr>Giao diện đặt bàn và them món</vt:lpstr>
      <vt:lpstr>Giao diện thanh toán</vt:lpstr>
      <vt:lpstr>Giao diện quản lý tài khoản </vt:lpstr>
      <vt:lpstr>Giao diện thống kê doanh thu</vt:lpstr>
      <vt:lpstr>Giao diện thống kê hóa đơn bán hàng</vt:lpstr>
      <vt:lpstr>Phân quyền nhân viên</vt:lpstr>
      <vt:lpstr>DEMO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NGOC MAI</dc:creator>
  <cp:lastModifiedBy>Phúc Trần</cp:lastModifiedBy>
  <cp:revision>30</cp:revision>
  <dcterms:modified xsi:type="dcterms:W3CDTF">2021-07-04T07:38:04Z</dcterms:modified>
</cp:coreProperties>
</file>